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"/>
  </p:notesMasterIdLst>
  <p:sldIdLst>
    <p:sldId id="256" r:id="rId2"/>
    <p:sldId id="277" r:id="rId3"/>
    <p:sldId id="278" r:id="rId4"/>
    <p:sldId id="259" r:id="rId5"/>
    <p:sldId id="260" r:id="rId6"/>
  </p:sldIdLst>
  <p:sldSz cx="9144000" cy="6858000" type="screen4x3"/>
  <p:notesSz cx="6997700" cy="9271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d bratkowski" initials="" lastIdx="14" clrIdx="0"/>
  <p:cmAuthor id="1" name="Eric Bryant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  <a:srgbClr val="12F85F"/>
    <a:srgbClr val="025819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02" autoAdjust="0"/>
    <p:restoredTop sz="94519" autoAdjust="0"/>
  </p:normalViewPr>
  <p:slideViewPr>
    <p:cSldViewPr>
      <p:cViewPr varScale="1">
        <p:scale>
          <a:sx n="74" d="100"/>
          <a:sy n="74" d="100"/>
        </p:scale>
        <p:origin x="-10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5" d="100"/>
        <a:sy n="85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218" y="-90"/>
      </p:cViewPr>
      <p:guideLst>
        <p:guide orient="horz" pos="2920"/>
        <p:guide pos="22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45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8110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03725"/>
            <a:ext cx="5597525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fld id="{715EBB14-7E2F-43F0-9EBF-771568C6954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1A00CE-38D7-4742-9A82-02CA5E213BCF}" type="slidenum">
              <a:rPr lang="en-US"/>
              <a:pPr/>
              <a:t>1</a:t>
            </a:fld>
            <a:endParaRPr lang="en-US"/>
          </a:p>
        </p:txBody>
      </p:sp>
      <p:sp>
        <p:nvSpPr>
          <p:cNvPr id="344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2895600"/>
            <a:ext cx="7543800" cy="762000"/>
          </a:xfrm>
        </p:spPr>
        <p:txBody>
          <a:bodyPr/>
          <a:lstStyle>
            <a:lvl1pPr>
              <a:defRPr sz="4400">
                <a:latin typeface="Copperplate Gothic Bold" pitchFamily="34" charset="0"/>
              </a:defRPr>
            </a:lvl1pPr>
          </a:lstStyle>
          <a:p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4495800"/>
            <a:ext cx="4800600" cy="12192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655" name="Line 7"/>
          <p:cNvSpPr>
            <a:spLocks noChangeShapeType="1"/>
          </p:cNvSpPr>
          <p:nvPr/>
        </p:nvSpPr>
        <p:spPr bwMode="auto">
          <a:xfrm>
            <a:off x="228600" y="609600"/>
            <a:ext cx="861060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27663" name="Picture 15" descr="KDSlogo_with Tagline_PPT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762000"/>
            <a:ext cx="6096000" cy="16398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2BFB738-2336-4F36-9A49-181496EACED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3D57E4F-A357-4C51-8A31-1548FEA2940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9200" y="990600"/>
            <a:ext cx="34290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990600"/>
            <a:ext cx="34290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9696F8-5591-4414-9C47-0F1A98F27CD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18B5FCD-B74A-4768-8629-AA9B112948A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9B45DFF-EA48-4FA7-A90F-7CDA7F9A279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8DFBB6A-AE71-4C25-A63C-ED5A5B9B05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937BDA2-7F55-4A87-9AE0-C3DC66716D9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E70079A-6710-4DA1-B31A-00E10C2C9B6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860563B-DAE3-4C00-9BA2-271A8A4A44B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152400"/>
            <a:ext cx="17526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152400"/>
            <a:ext cx="51054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2A7028-22D4-4DCE-973C-2C3CE06D1AF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62200" y="152400"/>
            <a:ext cx="4953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990600"/>
            <a:ext cx="7010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KDS Proprietary and confidential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2"/>
                </a:solidFill>
              </a:defRPr>
            </a:lvl1pPr>
          </a:lstStyle>
          <a:p>
            <a:fld id="{1672F5E8-B574-4B88-8688-10643B872E7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>
            <a:off x="228600" y="609600"/>
            <a:ext cx="861060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4128" name="Picture 32" descr="KDSlogo_PPT No Tagline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1000" y="6329363"/>
            <a:ext cx="1371600" cy="528637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wipe dir="r"/>
  </p:transition>
  <p:hf hdr="0" dt="0"/>
  <p:txStyles>
    <p:titleStyle>
      <a:lvl1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KDS Proprietary and confidential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2057400"/>
            <a:ext cx="4800600" cy="13716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1600" b="1">
              <a:latin typeface="Copperplate Gothic Bold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000" b="1">
                <a:latin typeface="Copperplate Gothic Bold" pitchFamily="34" charset="0"/>
              </a:rPr>
              <a:t>Presentation to </a:t>
            </a:r>
          </a:p>
          <a:p>
            <a:pPr>
              <a:lnSpc>
                <a:spcPct val="80000"/>
              </a:lnSpc>
            </a:pPr>
            <a:r>
              <a:rPr lang="en-US" sz="2000" b="1">
                <a:latin typeface="Copperplate Gothic Bold" pitchFamily="34" charset="0"/>
              </a:rPr>
              <a:t>TACOM / AM General</a:t>
            </a:r>
          </a:p>
          <a:p>
            <a:pPr>
              <a:lnSpc>
                <a:spcPct val="80000"/>
              </a:lnSpc>
            </a:pPr>
            <a:r>
              <a:rPr lang="en-US" sz="2000" b="1">
                <a:latin typeface="Copperplate Gothic Bold" pitchFamily="34" charset="0"/>
              </a:rPr>
              <a:t>Smart Start System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2000" y="4191000"/>
            <a:ext cx="7543800" cy="1676400"/>
          </a:xfrm>
        </p:spPr>
        <p:txBody>
          <a:bodyPr/>
          <a:lstStyle/>
          <a:p>
            <a:r>
              <a:rPr lang="en-US" sz="6600" b="0"/>
              <a:t/>
            </a:r>
            <a:br>
              <a:rPr lang="en-US" sz="6600" b="0"/>
            </a:br>
            <a:endParaRPr lang="en-US" sz="6600" b="0"/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6705600" y="6324600"/>
            <a:ext cx="205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Microsoft Sans Serif" pitchFamily="34" charset="0"/>
              </a:rPr>
              <a:t>7 September 2006</a:t>
            </a:r>
          </a:p>
        </p:txBody>
      </p:sp>
      <p:pic>
        <p:nvPicPr>
          <p:cNvPr id="2063" name="Picture 15" descr="17_CR-2700gp cntrllr S3 Closed we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3359150"/>
            <a:ext cx="3733800" cy="2716213"/>
          </a:xfrm>
          <a:prstGeom prst="rect">
            <a:avLst/>
          </a:prstGeom>
          <a:noFill/>
        </p:spPr>
      </p:pic>
      <p:pic>
        <p:nvPicPr>
          <p:cNvPr id="2064" name="Picture 16" descr="16_CR-2696temp senso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3810000"/>
            <a:ext cx="1123950" cy="196691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B3681B-8E95-4F26-ACA1-A5539148D57C}" type="slidenum">
              <a:rPr lang="en-US"/>
              <a:pPr/>
              <a:t>2</a:t>
            </a:fld>
            <a:endParaRPr lang="en-US"/>
          </a:p>
        </p:txBody>
      </p:sp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>
          <a:xfrm>
            <a:off x="2362200" y="152400"/>
            <a:ext cx="4267200" cy="533400"/>
          </a:xfrm>
        </p:spPr>
        <p:txBody>
          <a:bodyPr/>
          <a:lstStyle/>
          <a:p>
            <a:r>
              <a:rPr lang="en-US"/>
              <a:t>Enhancements</a:t>
            </a:r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914400"/>
            <a:ext cx="7010400" cy="4648200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1600" b="1"/>
              <a:t>S3 Enhancements over the EESS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US" sz="1600" b="1"/>
          </a:p>
          <a:p>
            <a:pPr>
              <a:lnSpc>
                <a:spcPct val="80000"/>
              </a:lnSpc>
            </a:pPr>
            <a:r>
              <a:rPr lang="en-US" sz="1600"/>
              <a:t> A backwards compatible design with improvements for known field issues: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Elimination of pulsing headlamps and voltmeter gauges.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Immunity to glow plug re-activation when horn is used.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Provides for lower current starter switch as well as starter lockout while engine is running.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Does not flash the wait-to-start lamp during default mode operation to avoid operator confusion.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Operates with same temperature sensor as used for the EESS.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Immunity to relay icing.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Improved glow plug tip temperature control.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Vehicle ground fault tolerant.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Newly developed sealing system to meet stricter requirements. 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Meets more severe EMI requirements.</a:t>
            </a:r>
          </a:p>
          <a:p>
            <a:pPr lvl="1">
              <a:lnSpc>
                <a:spcPct val="80000"/>
              </a:lnSpc>
            </a:pPr>
            <a:r>
              <a:rPr lang="en-US" sz="1600"/>
              <a:t>Over current protection added for the wait-to-start and brake warning lamp circuits.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endParaRPr lang="en-US" sz="1600"/>
          </a:p>
          <a:p>
            <a:pPr>
              <a:lnSpc>
                <a:spcPct val="80000"/>
              </a:lnSpc>
            </a:pPr>
            <a:endParaRPr lang="en-US" sz="1600"/>
          </a:p>
        </p:txBody>
      </p:sp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C9D30C4-E185-49E2-98CB-745105F6E7C0}" type="slidenum">
              <a:rPr lang="en-US"/>
              <a:pPr/>
              <a:t>3</a:t>
            </a:fld>
            <a:endParaRPr lang="en-US"/>
          </a:p>
        </p:txBody>
      </p:sp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Enhancements Cont’d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219200"/>
            <a:ext cx="7010400" cy="4800600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sz="1800"/>
              <a:t>Withstands ESD for packaging and handling classification test of SAE J1113-13 to </a:t>
            </a:r>
            <a:r>
              <a:rPr lang="en-US" sz="1800" u="sng"/>
              <a:t>+</a:t>
            </a:r>
            <a:r>
              <a:rPr lang="en-US" sz="1800"/>
              <a:t>25kV.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Uses chemical agent resistant coating (CARC).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Diagnostics through SAE J1939 compliant data bus.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Compatible with other SAE J1939 components.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Monitors and records unit parameters as an additional aid for system troubleshooting.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Electrical serialization providing for lot traceability.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Field reprogrammable to meet future enhancements and upgrades utilizing existing equipment.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Field useable application for Maintenance Support Device (MSD) is available for the S3 and vehicle diagnostics.</a:t>
            </a:r>
          </a:p>
          <a:p>
            <a:pPr lvl="1">
              <a:lnSpc>
                <a:spcPct val="90000"/>
              </a:lnSpc>
            </a:pPr>
            <a:endParaRPr lang="en-US" sz="1800"/>
          </a:p>
          <a:p>
            <a:pPr>
              <a:lnSpc>
                <a:spcPct val="90000"/>
              </a:lnSpc>
            </a:pPr>
            <a:endParaRPr lang="en-US" sz="1800"/>
          </a:p>
        </p:txBody>
      </p:sp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F025C7-8436-4BFB-AB59-B151302AD5FD}" type="slidenum">
              <a:rPr lang="en-US"/>
              <a:pPr/>
              <a:t>4</a:t>
            </a:fld>
            <a:endParaRPr lang="en-US"/>
          </a:p>
        </p:txBody>
      </p:sp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Diagnostics</a:t>
            </a:r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S3 Diagnostic Capabilities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US" sz="1800" b="1"/>
          </a:p>
          <a:p>
            <a:pPr>
              <a:lnSpc>
                <a:spcPct val="80000"/>
              </a:lnSpc>
            </a:pPr>
            <a:r>
              <a:rPr lang="en-US" sz="1800"/>
              <a:t>The S3 has the capability to monitor the following fault conditions and report them over a J1939 CAN bus: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System voltage too high for operation.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System voltage too low for operation. 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Glow plugs not connected / open.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Glow plugs shorted.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Glow plug driver failure.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Temperature probe fault high or low.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Glow Plug Controller used in place of Temperature Probe.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Wait-to-start lamp over current.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Brake lamp over current.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Relay fault.</a:t>
            </a:r>
          </a:p>
          <a:p>
            <a:pPr lvl="1">
              <a:lnSpc>
                <a:spcPct val="80000"/>
              </a:lnSpc>
            </a:pPr>
            <a:r>
              <a:rPr lang="en-US" sz="1800"/>
              <a:t>Gate voltage too low.</a:t>
            </a: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KDS Proprietary and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570C47-3E74-4D0A-AC44-DB0E8D4B86DE}" type="slidenum">
              <a:rPr lang="en-US"/>
              <a:pPr/>
              <a:t>5</a:t>
            </a:fld>
            <a:endParaRPr lang="en-US"/>
          </a:p>
        </p:txBody>
      </p:sp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Diagnostics</a:t>
            </a:r>
          </a:p>
        </p:txBody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z="1800" b="1"/>
              <a:t>S3 Diagnostics Continued</a:t>
            </a:r>
          </a:p>
          <a:p>
            <a:r>
              <a:rPr lang="en-US" sz="1800"/>
              <a:t>The following status indicators have been added to the S3 design:</a:t>
            </a:r>
          </a:p>
          <a:p>
            <a:pPr lvl="1"/>
            <a:r>
              <a:rPr lang="en-US" sz="1800"/>
              <a:t>R-tap signal presence on/off.</a:t>
            </a:r>
          </a:p>
          <a:p>
            <a:pPr lvl="1"/>
            <a:r>
              <a:rPr lang="en-US" sz="1800"/>
              <a:t>Wait-to-start lamp on/off.</a:t>
            </a:r>
          </a:p>
          <a:p>
            <a:pPr lvl="1"/>
            <a:r>
              <a:rPr lang="en-US" sz="1800"/>
              <a:t>Starter engaged/not engaged.</a:t>
            </a:r>
          </a:p>
          <a:p>
            <a:pPr lvl="1"/>
            <a:r>
              <a:rPr lang="en-US" sz="1800"/>
              <a:t>Current temperature range.</a:t>
            </a:r>
          </a:p>
          <a:p>
            <a:pPr lvl="1"/>
            <a:r>
              <a:rPr lang="en-US" sz="1800"/>
              <a:t>Brake lamp on/off.</a:t>
            </a:r>
          </a:p>
          <a:p>
            <a:pPr>
              <a:buFont typeface="Wingdings" pitchFamily="2" charset="2"/>
              <a:buNone/>
            </a:pPr>
            <a:endParaRPr lang="en-US" sz="1800"/>
          </a:p>
        </p:txBody>
      </p:sp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GHSP_Master">
  <a:themeElements>
    <a:clrScheme name="GHSP_Master 9">
      <a:dk1>
        <a:srgbClr val="000000"/>
      </a:dk1>
      <a:lt1>
        <a:srgbClr val="FFFFFF"/>
      </a:lt1>
      <a:dk2>
        <a:srgbClr val="1C1C34"/>
      </a:dk2>
      <a:lt2>
        <a:srgbClr val="000066"/>
      </a:lt2>
      <a:accent1>
        <a:srgbClr val="DDDDDD"/>
      </a:accent1>
      <a:accent2>
        <a:srgbClr val="6699CC"/>
      </a:accent2>
      <a:accent3>
        <a:srgbClr val="FFFFFF"/>
      </a:accent3>
      <a:accent4>
        <a:srgbClr val="000000"/>
      </a:accent4>
      <a:accent5>
        <a:srgbClr val="EBEBEB"/>
      </a:accent5>
      <a:accent6>
        <a:srgbClr val="5C8AB9"/>
      </a:accent6>
      <a:hlink>
        <a:srgbClr val="005A58"/>
      </a:hlink>
      <a:folHlink>
        <a:srgbClr val="808000"/>
      </a:folHlink>
    </a:clrScheme>
    <a:fontScheme name="GHSP_Master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GHSP_Master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HSP_Master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HSP_Master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HSP_Master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HSP_Master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HSP_Master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HSP_Master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HSP_Master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HSP_Master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3913</TotalTime>
  <Words>377</Words>
  <Application>Microsoft Office PowerPoint</Application>
  <PresentationFormat>On-screen Show (4:3)</PresentationFormat>
  <Paragraphs>63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Tahoma</vt:lpstr>
      <vt:lpstr>Times New Roman</vt:lpstr>
      <vt:lpstr>Wingdings</vt:lpstr>
      <vt:lpstr>Copperplate Gothic Bold</vt:lpstr>
      <vt:lpstr>Microsoft Sans Serif</vt:lpstr>
      <vt:lpstr>GHSP_Master</vt:lpstr>
      <vt:lpstr> </vt:lpstr>
      <vt:lpstr>Enhancements</vt:lpstr>
      <vt:lpstr>Enhancements Cont’d</vt:lpstr>
      <vt:lpstr>Diagnostics</vt:lpstr>
      <vt:lpstr>Diagnostics</vt:lpstr>
    </vt:vector>
  </TitlesOfParts>
  <Manager>(586)336.6502</Manager>
  <Company>GHSP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GHSP_Electronics_rev2.0</dc:title>
  <dc:subject>GHSP Electronics Overview</dc:subject>
  <dc:creator>ed bratkowski</dc:creator>
  <cp:lastModifiedBy>US Army User</cp:lastModifiedBy>
  <cp:revision>184</cp:revision>
  <dcterms:created xsi:type="dcterms:W3CDTF">2003-09-24T15:13:25Z</dcterms:created>
  <dcterms:modified xsi:type="dcterms:W3CDTF">2010-06-02T18:47:25Z</dcterms:modified>
</cp:coreProperties>
</file>