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-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7FDC6A-A469-4580-87E5-370742271794}" type="doc">
      <dgm:prSet loTypeId="urn:microsoft.com/office/officeart/2005/8/layout/equation1" loCatId="relationship" qsTypeId="urn:microsoft.com/office/officeart/2005/8/quickstyle/3d3" qsCatId="3D" csTypeId="urn:microsoft.com/office/officeart/2005/8/colors/accent1_2" csCatId="accent1" phldr="1"/>
      <dgm:spPr/>
    </dgm:pt>
    <dgm:pt modelId="{A1613207-C3B7-4898-B605-520DEA721082}" type="pres">
      <dgm:prSet presAssocID="{687FDC6A-A469-4580-87E5-370742271794}" presName="linearFlow" presStyleCnt="0">
        <dgm:presLayoutVars>
          <dgm:dir/>
          <dgm:resizeHandles val="exact"/>
        </dgm:presLayoutVars>
      </dgm:prSet>
      <dgm:spPr/>
    </dgm:pt>
  </dgm:ptLst>
  <dgm:cxnLst>
    <dgm:cxn modelId="{FC6D9D62-2DBB-4628-BE36-662812011C99}" type="presOf" srcId="{687FDC6A-A469-4580-87E5-370742271794}" destId="{A1613207-C3B7-4898-B605-520DEA721082}" srcOrd="0" destOrd="0" presId="urn:microsoft.com/office/officeart/2005/8/layout/equation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D7F4BE-B910-4F49-8EDE-7D8545D96577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F7B770-0C67-4528-8FBB-4865D2D912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744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6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16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F425144-F392-4290-9CB8-AB1C6AC76725}" type="slidenum">
              <a:rPr lang="en-US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60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17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FBE3F78-469A-49E6-9215-BF6C5DAAA637}" type="slidenum">
              <a:rPr lang="en-US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652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D5CB-82A3-4F17-A6FE-FC759A1C6AA9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EE7DC-6203-4034-AD6E-48B959F7A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837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D5CB-82A3-4F17-A6FE-FC759A1C6AA9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EE7DC-6203-4034-AD6E-48B959F7A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826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D5CB-82A3-4F17-A6FE-FC759A1C6AA9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EE7DC-6203-4034-AD6E-48B959F7A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056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D5CB-82A3-4F17-A6FE-FC759A1C6AA9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EE7DC-6203-4034-AD6E-48B959F7A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846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D5CB-82A3-4F17-A6FE-FC759A1C6AA9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EE7DC-6203-4034-AD6E-48B959F7A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256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D5CB-82A3-4F17-A6FE-FC759A1C6AA9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EE7DC-6203-4034-AD6E-48B959F7A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799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D5CB-82A3-4F17-A6FE-FC759A1C6AA9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EE7DC-6203-4034-AD6E-48B959F7A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994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D5CB-82A3-4F17-A6FE-FC759A1C6AA9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EE7DC-6203-4034-AD6E-48B959F7A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739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D5CB-82A3-4F17-A6FE-FC759A1C6AA9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EE7DC-6203-4034-AD6E-48B959F7A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491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D5CB-82A3-4F17-A6FE-FC759A1C6AA9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EE7DC-6203-4034-AD6E-48B959F7A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57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D5CB-82A3-4F17-A6FE-FC759A1C6AA9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EE7DC-6203-4034-AD6E-48B959F7A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554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0D5CB-82A3-4F17-A6FE-FC759A1C6AA9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6EE7DC-6203-4034-AD6E-48B959F7A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901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oleObject" Target="../embeddings/Microsoft_Excel_97-2003_Worksheet1.xls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cap="all" dirty="0"/>
              <a:t>AUDIT AIS TRANSACTIONS</a:t>
            </a:r>
            <a:endParaRPr lang="en-US" altLang="en-US" sz="4000" b="1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0"/>
            <a:ext cx="8229600" cy="4953000"/>
          </a:xfrm>
        </p:spPr>
        <p:txBody>
          <a:bodyPr/>
          <a:lstStyle/>
          <a:p>
            <a:r>
              <a:rPr lang="en-US" altLang="en-US" b="1" u="sng" dirty="0" smtClean="0"/>
              <a:t>Priority Designator</a:t>
            </a:r>
            <a:r>
              <a:rPr lang="en-US" altLang="en-US" dirty="0" smtClean="0"/>
              <a:t>.</a:t>
            </a:r>
          </a:p>
          <a:p>
            <a:pPr lvl="1"/>
            <a:r>
              <a:rPr lang="en-US" altLang="en-US" dirty="0" smtClean="0"/>
              <a:t>Based on Uniform Material Movement and Issue Priority Systems (UMMIPS)</a:t>
            </a:r>
          </a:p>
          <a:p>
            <a:pPr lvl="2"/>
            <a:r>
              <a:rPr lang="en-US" altLang="en-US" dirty="0" smtClean="0"/>
              <a:t>MCO 4400.16_</a:t>
            </a:r>
          </a:p>
          <a:p>
            <a:pPr lvl="1"/>
            <a:r>
              <a:rPr lang="en-US" altLang="en-US" dirty="0" smtClean="0"/>
              <a:t>Relates to mission of </a:t>
            </a:r>
            <a:r>
              <a:rPr lang="en-US" altLang="en-US" dirty="0" err="1" smtClean="0"/>
              <a:t>requisitioner</a:t>
            </a:r>
            <a:r>
              <a:rPr lang="en-US" altLang="en-US" dirty="0" smtClean="0"/>
              <a:t> </a:t>
            </a:r>
          </a:p>
          <a:p>
            <a:pPr lvl="2"/>
            <a:r>
              <a:rPr lang="en-US" altLang="en-US" dirty="0" smtClean="0"/>
              <a:t>Force / Activity Designator (F/AD)</a:t>
            </a:r>
          </a:p>
          <a:p>
            <a:pPr lvl="2"/>
            <a:r>
              <a:rPr lang="en-US" altLang="en-US" dirty="0" smtClean="0"/>
              <a:t>Urgency of Need Designator (U/ND)</a:t>
            </a:r>
          </a:p>
          <a:p>
            <a:pPr eaLnBrk="1" hangingPunct="1"/>
            <a:endParaRPr lang="en-US" altLang="en-US" dirty="0" smtClean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122143687"/>
              </p:ext>
            </p:extLst>
          </p:nvPr>
        </p:nvGraphicFramePr>
        <p:xfrm>
          <a:off x="2133600" y="6858000"/>
          <a:ext cx="7924800" cy="187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533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534400" y="6553200"/>
            <a:ext cx="2133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3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A52C146-57CD-41A7-B928-36A2D6302827}" type="slidenum">
              <a:rPr lang="en-US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8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81200" y="4670907"/>
            <a:ext cx="7773074" cy="1767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784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 -0.5666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  <p:bldGraphic spid="7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cap="all" dirty="0"/>
              <a:t>AUDIT AIS TRANSACTIONS</a:t>
            </a:r>
            <a:endParaRPr lang="en-US" altLang="en-US" sz="4000" b="1"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0"/>
            <a:ext cx="8229600" cy="4953000"/>
          </a:xfrm>
        </p:spPr>
        <p:txBody>
          <a:bodyPr/>
          <a:lstStyle/>
          <a:p>
            <a:r>
              <a:rPr lang="en-US" altLang="en-US" b="1" u="sng" dirty="0" smtClean="0"/>
              <a:t>Priority Designator</a:t>
            </a:r>
            <a:r>
              <a:rPr lang="en-US" altLang="en-US" dirty="0" smtClean="0"/>
              <a:t>. (</a:t>
            </a:r>
            <a:r>
              <a:rPr lang="en-US" altLang="en-US" dirty="0" err="1" smtClean="0"/>
              <a:t>cont</a:t>
            </a:r>
            <a:r>
              <a:rPr lang="en-US" altLang="en-US" dirty="0" smtClean="0"/>
              <a:t>)</a:t>
            </a:r>
          </a:p>
          <a:p>
            <a:pPr lvl="1"/>
            <a:r>
              <a:rPr lang="en-US" altLang="en-US" u="sng" dirty="0" smtClean="0"/>
              <a:t>Force / Activity Designator (F/AD)</a:t>
            </a:r>
          </a:p>
          <a:p>
            <a:pPr lvl="2"/>
            <a:r>
              <a:rPr lang="en-US" altLang="en-US" dirty="0" smtClean="0"/>
              <a:t>Assigned &amp; reviewed</a:t>
            </a:r>
          </a:p>
          <a:p>
            <a:pPr lvl="3"/>
            <a:r>
              <a:rPr lang="en-US" altLang="en-US" dirty="0" smtClean="0"/>
              <a:t>Joint Chiefs of Staff  (JCS)</a:t>
            </a:r>
          </a:p>
          <a:p>
            <a:pPr lvl="2"/>
            <a:r>
              <a:rPr lang="en-US" altLang="en-US" dirty="0" smtClean="0"/>
              <a:t>Five designators</a:t>
            </a:r>
          </a:p>
          <a:p>
            <a:pPr lvl="3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 </a:t>
            </a:r>
            <a:r>
              <a:rPr lang="en-US" altLang="en-US" dirty="0" smtClean="0">
                <a:cs typeface="Times New Roman" panose="02020603050405020304" pitchFamily="18" charset="0"/>
              </a:rPr>
              <a:t>through V</a:t>
            </a: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3" eaLnBrk="1" hangingPunct="1"/>
            <a:endParaRPr lang="en-US" altLang="en-US" dirty="0" smtClean="0"/>
          </a:p>
          <a:p>
            <a:pPr lvl="3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eaLnBrk="1" hangingPunct="1"/>
            <a:endParaRPr lang="en-US" altLang="en-US" dirty="0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534400" y="6553200"/>
            <a:ext cx="2133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3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E9E651E-57CF-4179-A047-3FB648C7E8A3}" type="slidenum">
              <a:rPr lang="en-US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8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39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cap="all" dirty="0"/>
              <a:t>AUDIT AIS TRANSACTIONS</a:t>
            </a:r>
            <a:endParaRPr lang="en-US" altLang="en-US" sz="4000" b="1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0"/>
            <a:ext cx="8229600" cy="4953000"/>
          </a:xfrm>
        </p:spPr>
        <p:txBody>
          <a:bodyPr/>
          <a:lstStyle/>
          <a:p>
            <a:r>
              <a:rPr lang="en-US" altLang="en-US" b="1" u="sng" dirty="0" smtClean="0"/>
              <a:t>Priority Designator</a:t>
            </a:r>
            <a:r>
              <a:rPr lang="en-US" altLang="en-US" dirty="0" smtClean="0"/>
              <a:t>. (</a:t>
            </a:r>
            <a:r>
              <a:rPr lang="en-US" altLang="en-US" dirty="0" err="1" smtClean="0"/>
              <a:t>cont</a:t>
            </a:r>
            <a:r>
              <a:rPr lang="en-US" altLang="en-US" dirty="0" smtClean="0"/>
              <a:t>)</a:t>
            </a:r>
          </a:p>
          <a:p>
            <a:pPr lvl="1"/>
            <a:r>
              <a:rPr lang="en-US" altLang="en-US" u="sng" dirty="0" smtClean="0"/>
              <a:t>Urgency of Needs Designator (U/ND)</a:t>
            </a:r>
          </a:p>
          <a:p>
            <a:pPr lvl="2"/>
            <a:r>
              <a:rPr lang="en-US" altLang="en-US" dirty="0" smtClean="0"/>
              <a:t>Determined by </a:t>
            </a:r>
            <a:r>
              <a:rPr lang="en-US" altLang="en-US" dirty="0" err="1" smtClean="0"/>
              <a:t>requisitioner</a:t>
            </a:r>
            <a:r>
              <a:rPr lang="en-US" altLang="en-US" dirty="0" smtClean="0"/>
              <a:t> </a:t>
            </a:r>
          </a:p>
          <a:p>
            <a:pPr lvl="2"/>
            <a:r>
              <a:rPr lang="en-US" altLang="en-US" dirty="0" smtClean="0"/>
              <a:t>Three designators</a:t>
            </a:r>
          </a:p>
          <a:p>
            <a:pPr lvl="3"/>
            <a:r>
              <a:rPr lang="en-US" altLang="en-US" dirty="0" smtClean="0"/>
              <a:t>A through C</a:t>
            </a:r>
          </a:p>
          <a:p>
            <a:pPr lvl="3" eaLnBrk="1" hangingPunct="1"/>
            <a:endParaRPr lang="en-US" altLang="en-US" dirty="0" smtClean="0"/>
          </a:p>
          <a:p>
            <a:pPr lvl="3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eaLnBrk="1" hangingPunct="1"/>
            <a:endParaRPr lang="en-US" altLang="en-US" dirty="0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534400" y="6553200"/>
            <a:ext cx="2133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3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BCF4F44-95BB-4F78-9721-F87D3242638C}" type="slidenum">
              <a:rPr lang="en-US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8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36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cap="all" dirty="0"/>
              <a:t>AUDIT AIS TRANSACTIONS</a:t>
            </a:r>
            <a:endParaRPr lang="en-US" altLang="en-US" sz="4000" b="1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0"/>
            <a:ext cx="8229600" cy="4953000"/>
          </a:xfrm>
        </p:spPr>
        <p:txBody>
          <a:bodyPr/>
          <a:lstStyle/>
          <a:p>
            <a:r>
              <a:rPr lang="en-US" altLang="en-US" b="1" u="sng" dirty="0" smtClean="0"/>
              <a:t>Criteria for F/AD Assignment</a:t>
            </a:r>
            <a:endParaRPr lang="en-US" altLang="en-US" dirty="0" smtClean="0"/>
          </a:p>
          <a:p>
            <a:pPr lvl="1"/>
            <a:r>
              <a:rPr lang="en-US" altLang="en-US" u="sng" dirty="0" smtClean="0"/>
              <a:t>F/AD I</a:t>
            </a:r>
          </a:p>
          <a:p>
            <a:pPr lvl="2"/>
            <a:r>
              <a:rPr lang="en-US" altLang="en-US" dirty="0" smtClean="0"/>
              <a:t>Most important militarily </a:t>
            </a:r>
          </a:p>
          <a:p>
            <a:pPr lvl="3"/>
            <a:r>
              <a:rPr lang="en-US" altLang="en-US" dirty="0" smtClean="0"/>
              <a:t>Chairman Joint Chiefs of Staff Opinion</a:t>
            </a:r>
          </a:p>
          <a:p>
            <a:pPr lvl="3"/>
            <a:r>
              <a:rPr lang="en-US" altLang="en-US" dirty="0" smtClean="0"/>
              <a:t>Approved by Secretary of Defense</a:t>
            </a:r>
          </a:p>
          <a:p>
            <a:pPr lvl="2"/>
            <a:r>
              <a:rPr lang="en-US" altLang="en-US" dirty="0" smtClean="0"/>
              <a:t>Not normally used during peace time</a:t>
            </a:r>
          </a:p>
          <a:p>
            <a:pPr lvl="3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eaLnBrk="1" hangingPunct="1"/>
            <a:endParaRPr lang="en-US" altLang="en-US" dirty="0" smtClean="0"/>
          </a:p>
        </p:txBody>
      </p:sp>
      <p:pic>
        <p:nvPicPr>
          <p:cNvPr id="4" name="Picture 3" descr="secdef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F"/>
              </a:clrFrom>
              <a:clrTo>
                <a:srgbClr val="FE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00600" y="4724400"/>
            <a:ext cx="2286000" cy="18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jcs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92036" y="1676401"/>
            <a:ext cx="2218765" cy="18153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60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553200"/>
            <a:ext cx="2133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3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72DFEA0-441E-4D7D-A192-27E43C336992}" type="slidenum">
              <a:rPr lang="en-US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8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37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cap="all" dirty="0"/>
              <a:t>AUDIT AIS TRANSACTIONS</a:t>
            </a:r>
            <a:endParaRPr lang="en-US" altLang="en-US" sz="4000" b="1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0"/>
            <a:ext cx="8229600" cy="4953000"/>
          </a:xfrm>
        </p:spPr>
        <p:txBody>
          <a:bodyPr/>
          <a:lstStyle/>
          <a:p>
            <a:r>
              <a:rPr lang="en-US" altLang="en-US" b="1" u="sng" dirty="0" smtClean="0"/>
              <a:t>Criteria for F/AD Assignment</a:t>
            </a:r>
            <a:r>
              <a:rPr lang="en-US" altLang="en-US" dirty="0" smtClean="0"/>
              <a:t>. (</a:t>
            </a:r>
            <a:r>
              <a:rPr lang="en-US" altLang="en-US" dirty="0" err="1" smtClean="0"/>
              <a:t>cont</a:t>
            </a:r>
            <a:r>
              <a:rPr lang="en-US" altLang="en-US" dirty="0" smtClean="0"/>
              <a:t>)</a:t>
            </a:r>
          </a:p>
          <a:p>
            <a:pPr lvl="1"/>
            <a:r>
              <a:rPr lang="en-US" altLang="en-US" u="sng" dirty="0" smtClean="0"/>
              <a:t>F/AD II</a:t>
            </a:r>
          </a:p>
          <a:p>
            <a:pPr lvl="2"/>
            <a:r>
              <a:rPr lang="en-US" altLang="en-US" dirty="0" smtClean="0"/>
              <a:t>Units engaged in or assigned to combat zones</a:t>
            </a:r>
          </a:p>
          <a:p>
            <a:pPr lvl="2"/>
            <a:endParaRPr lang="en-US" altLang="en-US" dirty="0" smtClean="0"/>
          </a:p>
          <a:p>
            <a:pPr lvl="2"/>
            <a:endParaRPr lang="en-US" altLang="en-US" dirty="0" smtClean="0"/>
          </a:p>
          <a:p>
            <a:pPr lvl="2"/>
            <a:r>
              <a:rPr lang="en-US" altLang="en-US" dirty="0" smtClean="0"/>
              <a:t>Units to deploy C+30.</a:t>
            </a:r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eaLnBrk="1" hangingPunct="1"/>
            <a:endParaRPr lang="en-US" altLang="en-US" dirty="0" smtClean="0"/>
          </a:p>
        </p:txBody>
      </p:sp>
      <p:grpSp>
        <p:nvGrpSpPr>
          <p:cNvPr id="26628" name="Group 7"/>
          <p:cNvGrpSpPr>
            <a:grpSpLocks/>
          </p:cNvGrpSpPr>
          <p:nvPr/>
        </p:nvGrpSpPr>
        <p:grpSpPr bwMode="auto">
          <a:xfrm>
            <a:off x="3200400" y="3962400"/>
            <a:ext cx="5943600" cy="457200"/>
            <a:chOff x="533400" y="4876800"/>
            <a:chExt cx="5943600" cy="457200"/>
          </a:xfrm>
        </p:grpSpPr>
        <p:pic>
          <p:nvPicPr>
            <p:cNvPr id="26630" name="Picture 3" descr="afghan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400" y="4876800"/>
              <a:ext cx="1981200" cy="457200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631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5800" y="4876800"/>
              <a:ext cx="1981200" cy="457200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632" name="Picture 6" descr="iraq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4600" y="4876800"/>
              <a:ext cx="1981200" cy="457200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6629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6553200"/>
            <a:ext cx="2133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3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43E66F7-A95B-44F7-9CBE-ADF250697E03}" type="slidenum">
              <a:rPr lang="en-US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8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41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cap="all" dirty="0"/>
              <a:t>AUDIT AIS TRANSACTIONS</a:t>
            </a:r>
            <a:endParaRPr lang="en-US" altLang="en-US" sz="4000" b="1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0"/>
            <a:ext cx="8229600" cy="4953000"/>
          </a:xfrm>
        </p:spPr>
        <p:txBody>
          <a:bodyPr/>
          <a:lstStyle/>
          <a:p>
            <a:r>
              <a:rPr lang="en-US" altLang="en-US" b="1" u="sng" dirty="0" smtClean="0"/>
              <a:t>Criteria for F/AD Assignment</a:t>
            </a:r>
            <a:r>
              <a:rPr lang="en-US" altLang="en-US" dirty="0" smtClean="0"/>
              <a:t>. (</a:t>
            </a:r>
            <a:r>
              <a:rPr lang="en-US" altLang="en-US" dirty="0" err="1" smtClean="0"/>
              <a:t>cont</a:t>
            </a:r>
            <a:r>
              <a:rPr lang="en-US" altLang="en-US" dirty="0" smtClean="0"/>
              <a:t>)</a:t>
            </a:r>
          </a:p>
          <a:p>
            <a:pPr lvl="1"/>
            <a:r>
              <a:rPr lang="en-US" altLang="en-US" u="sng" dirty="0" smtClean="0"/>
              <a:t>F/AD III</a:t>
            </a:r>
          </a:p>
          <a:p>
            <a:pPr lvl="2"/>
            <a:r>
              <a:rPr lang="en-US" altLang="en-US" dirty="0" smtClean="0"/>
              <a:t>Units to deploy within C+31 to C+90</a:t>
            </a:r>
          </a:p>
          <a:p>
            <a:pPr lvl="2"/>
            <a:r>
              <a:rPr lang="en-US" altLang="en-US" dirty="0" smtClean="0"/>
              <a:t>Units with a warning order</a:t>
            </a:r>
          </a:p>
          <a:p>
            <a:pPr lvl="2"/>
            <a:r>
              <a:rPr lang="en-US" altLang="en-US" dirty="0" smtClean="0"/>
              <a:t>Repair activities providing direct logistics support for F/AD III units</a:t>
            </a:r>
          </a:p>
          <a:p>
            <a:pPr lvl="2"/>
            <a:endParaRPr lang="en-US" altLang="en-US" dirty="0" smtClean="0"/>
          </a:p>
          <a:p>
            <a:pPr lvl="3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eaLnBrk="1" hangingPunct="1"/>
            <a:endParaRPr lang="en-US" altLang="en-US" dirty="0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534400" y="6553200"/>
            <a:ext cx="2133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3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BE9E419-4885-4A51-A238-BED9F4131B37}" type="slidenum">
              <a:rPr lang="en-US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8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992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cap="all" dirty="0"/>
              <a:t>AUDIT AIS TRANSACTIONS</a:t>
            </a:r>
            <a:endParaRPr lang="en-US" altLang="en-US" sz="4000" b="1" dirty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0"/>
            <a:ext cx="8229600" cy="4953000"/>
          </a:xfrm>
        </p:spPr>
        <p:txBody>
          <a:bodyPr/>
          <a:lstStyle/>
          <a:p>
            <a:r>
              <a:rPr lang="en-US" altLang="en-US" b="1" u="sng" dirty="0" smtClean="0"/>
              <a:t>Criteria for F/AD Assignment</a:t>
            </a:r>
            <a:r>
              <a:rPr lang="en-US" altLang="en-US" dirty="0" smtClean="0"/>
              <a:t>. (</a:t>
            </a:r>
            <a:r>
              <a:rPr lang="en-US" altLang="en-US" dirty="0" err="1" smtClean="0"/>
              <a:t>cont</a:t>
            </a:r>
            <a:r>
              <a:rPr lang="en-US" altLang="en-US" dirty="0" smtClean="0"/>
              <a:t>)</a:t>
            </a:r>
          </a:p>
          <a:p>
            <a:pPr lvl="1"/>
            <a:r>
              <a:rPr lang="en-US" altLang="en-US" u="sng" dirty="0" smtClean="0"/>
              <a:t>F/AD IV</a:t>
            </a:r>
          </a:p>
          <a:p>
            <a:pPr lvl="2"/>
            <a:r>
              <a:rPr lang="en-US" altLang="en-US" dirty="0" smtClean="0"/>
              <a:t>FMF reserve units</a:t>
            </a:r>
          </a:p>
          <a:p>
            <a:pPr lvl="2"/>
            <a:r>
              <a:rPr lang="en-US" altLang="en-US" dirty="0" smtClean="0"/>
              <a:t>Units to deploy C+91</a:t>
            </a:r>
          </a:p>
          <a:p>
            <a:pPr lvl="2"/>
            <a:r>
              <a:rPr lang="en-US" altLang="en-US" dirty="0" smtClean="0"/>
              <a:t>Units that train the forces </a:t>
            </a:r>
          </a:p>
          <a:p>
            <a:pPr lvl="3"/>
            <a:r>
              <a:rPr lang="en-US" altLang="en-US" dirty="0" smtClean="0"/>
              <a:t>MOS Qualification</a:t>
            </a:r>
          </a:p>
          <a:p>
            <a:pPr lvl="3"/>
            <a:r>
              <a:rPr lang="en-US" altLang="en-US" dirty="0" smtClean="0"/>
              <a:t>Technical Schools</a:t>
            </a:r>
          </a:p>
          <a:p>
            <a:pPr lvl="3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eaLnBrk="1" hangingPunct="1"/>
            <a:endParaRPr lang="en-US" alt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534400" y="6553200"/>
            <a:ext cx="2133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3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E6E421F-ABF8-485E-BCC0-0EAC269A4643}" type="slidenum">
              <a:rPr lang="en-US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8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60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cap="all" dirty="0"/>
              <a:t>AUDIT AIS TRANSACTIONS</a:t>
            </a:r>
            <a:endParaRPr lang="en-US" altLang="en-US" sz="4000" b="1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0"/>
            <a:ext cx="8229600" cy="4953000"/>
          </a:xfrm>
        </p:spPr>
        <p:txBody>
          <a:bodyPr/>
          <a:lstStyle/>
          <a:p>
            <a:r>
              <a:rPr lang="en-US" altLang="en-US" b="1" u="sng" dirty="0" smtClean="0"/>
              <a:t>Criteria for F/AD Assignment</a:t>
            </a:r>
            <a:r>
              <a:rPr lang="en-US" altLang="en-US" dirty="0" smtClean="0"/>
              <a:t>. (</a:t>
            </a:r>
            <a:r>
              <a:rPr lang="en-US" altLang="en-US" dirty="0" err="1" smtClean="0"/>
              <a:t>cont</a:t>
            </a:r>
            <a:r>
              <a:rPr lang="en-US" altLang="en-US" dirty="0" smtClean="0"/>
              <a:t>)</a:t>
            </a:r>
          </a:p>
          <a:p>
            <a:pPr lvl="1"/>
            <a:r>
              <a:rPr lang="en-US" altLang="en-US" u="sng" dirty="0" smtClean="0"/>
              <a:t>F/AD V</a:t>
            </a:r>
          </a:p>
          <a:p>
            <a:pPr lvl="2"/>
            <a:r>
              <a:rPr lang="en-US" altLang="en-US" dirty="0" smtClean="0"/>
              <a:t>All remaining U.S. Forces, units, and activities</a:t>
            </a:r>
          </a:p>
          <a:p>
            <a:pPr lvl="2"/>
            <a:r>
              <a:rPr lang="en-US" altLang="en-US" dirty="0" smtClean="0"/>
              <a:t>MCX</a:t>
            </a:r>
          </a:p>
          <a:p>
            <a:pPr lvl="3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eaLnBrk="1" hangingPunct="1"/>
            <a:endParaRPr lang="en-US" altLang="en-US" dirty="0" smtClean="0"/>
          </a:p>
        </p:txBody>
      </p:sp>
      <p:pic>
        <p:nvPicPr>
          <p:cNvPr id="4" name="Picture 3" descr="mcx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7401" y="3733800"/>
            <a:ext cx="3248025" cy="14097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Picture 4" descr="boy scout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4601" y="4648201"/>
            <a:ext cx="2619375" cy="17430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970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553200"/>
            <a:ext cx="2133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3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77FD1AD-09BD-4CFD-A906-E7B46B30D7FE}" type="slidenum">
              <a:rPr lang="en-US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8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38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cap="all" dirty="0"/>
              <a:t>AUDIT AIS TRANSACTIONS</a:t>
            </a:r>
            <a:endParaRPr lang="en-US" altLang="en-US" sz="4000" b="1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0"/>
            <a:ext cx="8229600" cy="4953000"/>
          </a:xfrm>
        </p:spPr>
        <p:txBody>
          <a:bodyPr/>
          <a:lstStyle/>
          <a:p>
            <a:r>
              <a:rPr lang="en-US" altLang="en-US" b="1" u="sng" dirty="0" smtClean="0"/>
              <a:t>Criteria for U/ND Assignment</a:t>
            </a:r>
            <a:r>
              <a:rPr lang="en-US" altLang="en-US" dirty="0" smtClean="0"/>
              <a:t>.</a:t>
            </a:r>
          </a:p>
          <a:p>
            <a:pPr lvl="1"/>
            <a:r>
              <a:rPr lang="en-US" altLang="en-US" u="sng" dirty="0" smtClean="0"/>
              <a:t>U/ND A</a:t>
            </a:r>
          </a:p>
          <a:p>
            <a:pPr lvl="2"/>
            <a:r>
              <a:rPr lang="en-US" altLang="en-US" dirty="0" smtClean="0"/>
              <a:t>Items required for immediate use</a:t>
            </a:r>
          </a:p>
          <a:p>
            <a:pPr lvl="2"/>
            <a:r>
              <a:rPr lang="en-US" altLang="en-US" dirty="0" smtClean="0"/>
              <a:t>The force / activity is </a:t>
            </a:r>
            <a:r>
              <a:rPr lang="en-US" altLang="en-US" u="sng" dirty="0" smtClean="0">
                <a:solidFill>
                  <a:srgbClr val="FF0000"/>
                </a:solidFill>
              </a:rPr>
              <a:t>UNABLE</a:t>
            </a:r>
            <a:r>
              <a:rPr lang="en-US" altLang="en-US" dirty="0" smtClean="0"/>
              <a:t> to perform it’s assigned mission</a:t>
            </a:r>
          </a:p>
          <a:p>
            <a:pPr lvl="2"/>
            <a:r>
              <a:rPr lang="en-US" altLang="en-US" dirty="0" smtClean="0"/>
              <a:t>A condition will occur within 15 days CONUS / 20 days OCONUS</a:t>
            </a:r>
          </a:p>
          <a:p>
            <a:pPr lvl="3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eaLnBrk="1" hangingPunct="1"/>
            <a:endParaRPr lang="en-US" altLang="en-US" dirty="0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534400" y="6553200"/>
            <a:ext cx="2133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3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FB3C25B-810E-4B97-8499-34EBBE5FC1BD}" type="slidenum">
              <a:rPr lang="en-US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8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61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cap="all" dirty="0"/>
              <a:t>AUDIT AIS TRANSACTIONS</a:t>
            </a:r>
            <a:endParaRPr lang="en-US" altLang="en-US" sz="4000" b="1" dirty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0"/>
            <a:ext cx="8229600" cy="4953000"/>
          </a:xfrm>
        </p:spPr>
        <p:txBody>
          <a:bodyPr/>
          <a:lstStyle/>
          <a:p>
            <a:r>
              <a:rPr lang="en-US" altLang="en-US" b="1" u="sng" dirty="0" smtClean="0"/>
              <a:t>Criteria for U/ND Assignment</a:t>
            </a:r>
            <a:r>
              <a:rPr lang="en-US" altLang="en-US" dirty="0" smtClean="0"/>
              <a:t>. (</a:t>
            </a:r>
            <a:r>
              <a:rPr lang="en-US" altLang="en-US" dirty="0" err="1" smtClean="0"/>
              <a:t>cont</a:t>
            </a:r>
            <a:r>
              <a:rPr lang="en-US" altLang="en-US" dirty="0" smtClean="0"/>
              <a:t>)</a:t>
            </a:r>
          </a:p>
          <a:p>
            <a:pPr lvl="1"/>
            <a:r>
              <a:rPr lang="en-US" altLang="en-US" u="sng" dirty="0" smtClean="0"/>
              <a:t>U/ND B</a:t>
            </a:r>
          </a:p>
          <a:p>
            <a:pPr lvl="2"/>
            <a:r>
              <a:rPr lang="en-US" altLang="en-US" dirty="0" smtClean="0"/>
              <a:t>Items required for immediate use</a:t>
            </a:r>
          </a:p>
          <a:p>
            <a:pPr lvl="2"/>
            <a:r>
              <a:rPr lang="en-US" altLang="en-US" dirty="0" smtClean="0"/>
              <a:t>Capability of the force/activity to perform assigned mission is </a:t>
            </a:r>
            <a:r>
              <a:rPr lang="en-US" altLang="en-US" u="sng" dirty="0" smtClean="0"/>
              <a:t>IMPAIRED</a:t>
            </a:r>
          </a:p>
          <a:p>
            <a:pPr lvl="2"/>
            <a:r>
              <a:rPr lang="en-US" altLang="en-US" dirty="0" smtClean="0"/>
              <a:t>Can temporarily accomplish missions but with effectiveness below an acceptable level</a:t>
            </a:r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eaLnBrk="1" hangingPunct="1"/>
            <a:endParaRPr lang="en-US" altLang="en-US" dirty="0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534400" y="6553200"/>
            <a:ext cx="2133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3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4604568-A9CF-40F7-9F4A-BC745ADEF2FF}" type="slidenum">
              <a:rPr lang="en-US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8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538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cap="all" dirty="0"/>
              <a:t>AUDIT AIS TRANSACTIONS</a:t>
            </a:r>
            <a:endParaRPr lang="en-US" altLang="en-US" sz="4000" b="1" dirty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0"/>
            <a:ext cx="8229600" cy="4953000"/>
          </a:xfrm>
        </p:spPr>
        <p:txBody>
          <a:bodyPr/>
          <a:lstStyle/>
          <a:p>
            <a:r>
              <a:rPr lang="en-US" altLang="en-US" b="1" u="sng" dirty="0" smtClean="0"/>
              <a:t>Criteria for U/ND Assignment</a:t>
            </a:r>
            <a:r>
              <a:rPr lang="en-US" altLang="en-US" dirty="0" smtClean="0"/>
              <a:t>. (</a:t>
            </a:r>
            <a:r>
              <a:rPr lang="en-US" altLang="en-US" dirty="0" err="1" smtClean="0"/>
              <a:t>cont</a:t>
            </a:r>
            <a:r>
              <a:rPr lang="en-US" altLang="en-US" dirty="0" smtClean="0"/>
              <a:t>)</a:t>
            </a:r>
          </a:p>
          <a:p>
            <a:pPr lvl="1"/>
            <a:r>
              <a:rPr lang="en-US" altLang="en-US" u="sng" dirty="0" smtClean="0"/>
              <a:t>U/ND C</a:t>
            </a:r>
          </a:p>
          <a:p>
            <a:pPr lvl="2"/>
            <a:r>
              <a:rPr lang="en-US" altLang="en-US" dirty="0" smtClean="0"/>
              <a:t>Items required for on-schedule maintenance</a:t>
            </a:r>
          </a:p>
          <a:p>
            <a:pPr lvl="2"/>
            <a:r>
              <a:rPr lang="en-US" altLang="en-US" dirty="0" smtClean="0"/>
              <a:t>Replenishment of stock</a:t>
            </a:r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2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lvl="1" eaLnBrk="1" hangingPunct="1">
              <a:buFontTx/>
              <a:buNone/>
            </a:pPr>
            <a:endParaRPr lang="en-US" altLang="en-US" dirty="0" smtClean="0"/>
          </a:p>
          <a:p>
            <a:pPr eaLnBrk="1" hangingPunct="1"/>
            <a:endParaRPr lang="en-US" altLang="en-US" dirty="0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534400" y="6553200"/>
            <a:ext cx="2133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3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D268FD8-BE29-41B3-8136-86F037654191}" type="slidenum">
              <a:rPr lang="en-US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8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978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cap="all" dirty="0"/>
              <a:t>AUDIT AIS TRANSACTIONS</a:t>
            </a:r>
            <a:endParaRPr lang="en-US" altLang="en-US" sz="4000" b="1" dirty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76400"/>
            <a:ext cx="8229600" cy="495300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US" altLang="en-US" smtClean="0"/>
          </a:p>
        </p:txBody>
      </p:sp>
      <p:graphicFrame>
        <p:nvGraphicFramePr>
          <p:cNvPr id="33796" name="Object 191"/>
          <p:cNvGraphicFramePr>
            <a:graphicFrameLocks noChangeAspect="1"/>
          </p:cNvGraphicFramePr>
          <p:nvPr/>
        </p:nvGraphicFramePr>
        <p:xfrm>
          <a:off x="2057400" y="1752600"/>
          <a:ext cx="8077200" cy="472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Worksheet" r:id="rId5" imgW="2781270" imgH="1533615" progId="Excel.Sheet.8">
                  <p:embed/>
                </p:oleObj>
              </mc:Choice>
              <mc:Fallback>
                <p:oleObj name="Worksheet" r:id="rId5" imgW="2781270" imgH="1533615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1752600"/>
                        <a:ext cx="8077200" cy="472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gradFill rotWithShape="0">
                              <a:gsLst>
                                <a:gs pos="0">
                                  <a:srgbClr val="FFFF00"/>
                                </a:gs>
                                <a:gs pos="100000">
                                  <a:srgbClr val="FF9933"/>
                                </a:gs>
                              </a:gsLst>
                              <a:path path="rect">
                                <a:fillToRect l="50000" t="50000" r="50000" b="50000"/>
                              </a:path>
                            </a:gra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0C0C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534400" y="6553200"/>
            <a:ext cx="2133600" cy="30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3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82D735E-DD14-4414-815D-9ED44E36D15E}" type="slidenum">
              <a:rPr lang="en-US" altLang="en-US" sz="1800">
                <a:latin typeface="Courier New" panose="02070309020205020404" pitchFamily="49" charset="0"/>
                <a:cs typeface="Courier New" panose="02070309020205020404" pitchFamily="49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8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41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353</Words>
  <Application>Microsoft Office PowerPoint</Application>
  <PresentationFormat>Widescreen</PresentationFormat>
  <Paragraphs>155</Paragraphs>
  <Slides>12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Courier New</vt:lpstr>
      <vt:lpstr>Times New Roman</vt:lpstr>
      <vt:lpstr>Office Theme</vt:lpstr>
      <vt:lpstr>Worksheet</vt:lpstr>
      <vt:lpstr>AUDIT AIS TRANSACTIONS</vt:lpstr>
      <vt:lpstr>AUDIT AIS TRANSACTIONS</vt:lpstr>
      <vt:lpstr>AUDIT AIS TRANSACTIONS</vt:lpstr>
      <vt:lpstr>AUDIT AIS TRANSACTIONS</vt:lpstr>
      <vt:lpstr>AUDIT AIS TRANSACTIONS</vt:lpstr>
      <vt:lpstr>AUDIT AIS TRANSACTIONS</vt:lpstr>
      <vt:lpstr>AUDIT AIS TRANSACTIONS</vt:lpstr>
      <vt:lpstr>AUDIT AIS TRANSACTIONS</vt:lpstr>
      <vt:lpstr>AUDIT AIS TRANSACTIONS</vt:lpstr>
      <vt:lpstr>AUDIT AIS TRANSACTIONS</vt:lpstr>
      <vt:lpstr>AUDIT AIS TRANSACTIONS</vt:lpstr>
      <vt:lpstr>AUDIT AIS TRANSACTIONS</vt:lpstr>
    </vt:vector>
  </TitlesOfParts>
  <Company>USMC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AUDIT AIS TRANSACTIONS</dc:title>
  <dc:creator>Smart SSgt Brandon E</dc:creator>
  <cp:lastModifiedBy>Smart SSgt Brandon E</cp:lastModifiedBy>
  <cp:revision>1</cp:revision>
  <dcterms:created xsi:type="dcterms:W3CDTF">2018-10-10T17:24:19Z</dcterms:created>
  <dcterms:modified xsi:type="dcterms:W3CDTF">2018-10-10T17:24:52Z</dcterms:modified>
</cp:coreProperties>
</file>